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4"/>
  </p:sldMasterIdLst>
  <p:notesMasterIdLst>
    <p:notesMasterId r:id="rId20"/>
  </p:notesMasterIdLst>
  <p:handoutMasterIdLst>
    <p:handoutMasterId r:id="rId21"/>
  </p:handoutMasterIdLst>
  <p:sldIdLst>
    <p:sldId id="306" r:id="rId5"/>
    <p:sldId id="283" r:id="rId6"/>
    <p:sldId id="284" r:id="rId7"/>
    <p:sldId id="285" r:id="rId8"/>
    <p:sldId id="286" r:id="rId9"/>
    <p:sldId id="28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</p:sldIdLst>
  <p:sldSz cx="12192000" cy="6858000"/>
  <p:notesSz cx="7099300" cy="102346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E885"/>
    <a:srgbClr val="FFCC99"/>
    <a:srgbClr val="FF5050"/>
    <a:srgbClr val="CCCCFF"/>
    <a:srgbClr val="00FF00"/>
    <a:srgbClr val="99FF66"/>
    <a:srgbClr val="66FF66"/>
    <a:srgbClr val="CCFF99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62" autoAdjust="0"/>
    <p:restoredTop sz="80751" autoAdjust="0"/>
  </p:normalViewPr>
  <p:slideViewPr>
    <p:cSldViewPr snapToGrid="0">
      <p:cViewPr varScale="1">
        <p:scale>
          <a:sx n="125" d="100"/>
          <a:sy n="125" d="100"/>
        </p:scale>
        <p:origin x="1422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38" d="100"/>
          <a:sy n="138" d="100"/>
        </p:scale>
        <p:origin x="1186" y="125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71E86F-18B8-4568-8FDD-E6F225BBCD49}" type="datetimeFigureOut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17.06.2026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7E66A7-E737-4209-8DFA-5296C9A716C2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‹Nr.›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4731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endParaRPr lang="de-DE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294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593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fld id="{23C97FC0-FE67-48BF-A7BD-C24D40F5CD1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26414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97FC0-FE67-48BF-A7BD-C24D40F5CD1A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7918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97FC0-FE67-48BF-A7BD-C24D40F5CD1A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7724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Grafik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8556791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61843" y="1"/>
            <a:ext cx="10660557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1842" y="1484312"/>
            <a:ext cx="11868316" cy="5143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Klicken</a:t>
            </a:r>
            <a:r>
              <a:rPr lang="en-US" dirty="0"/>
              <a:t> Sie, um die </a:t>
            </a:r>
            <a:r>
              <a:rPr lang="en-US" dirty="0" err="1"/>
              <a:t>Formate</a:t>
            </a:r>
            <a:r>
              <a:rPr lang="en-US" dirty="0"/>
              <a:t> des </a:t>
            </a:r>
            <a:r>
              <a:rPr lang="en-US" dirty="0" err="1"/>
              <a:t>Vorlagentextes</a:t>
            </a:r>
            <a:r>
              <a:rPr lang="en-US" dirty="0"/>
              <a:t>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Ebene</a:t>
            </a:r>
          </a:p>
          <a:p>
            <a:pPr lvl="2"/>
            <a:r>
              <a:rPr lang="en-US" dirty="0" err="1"/>
              <a:t>Dritte</a:t>
            </a:r>
            <a:r>
              <a:rPr lang="en-US" dirty="0"/>
              <a:t> Ebene</a:t>
            </a:r>
          </a:p>
          <a:p>
            <a:pPr lvl="3"/>
            <a:r>
              <a:rPr lang="en-US" dirty="0" err="1"/>
              <a:t>Vierte</a:t>
            </a:r>
            <a:r>
              <a:rPr lang="en-US" dirty="0"/>
              <a:t> Ebene</a:t>
            </a:r>
          </a:p>
          <a:p>
            <a:pPr lvl="4"/>
            <a:r>
              <a:rPr lang="en-US" dirty="0" err="1"/>
              <a:t>Fünfte</a:t>
            </a:r>
            <a:r>
              <a:rPr lang="en-US" dirty="0"/>
              <a:t> Ebene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8557734-779F-429C-87BD-DF5CDE0491F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7415" y="25879"/>
            <a:ext cx="764675" cy="117109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ransition/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/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izeitenevaluation.de/gute-reis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izeitenevaluation.de/gute-reis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0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(2026): Grunddaten zu Freizeiten. Eine Re-Analyse der amtlichen Statistik. In: Ilg, Wolfgang / Dubiski, Judith (Hrsg.): Gute Reise – </a:t>
            </a:r>
            <a:br>
              <a:rPr lang="de-DE" kern="0" dirty="0"/>
            </a:br>
            <a:r>
              <a:rPr lang="de-DE" kern="0" dirty="0"/>
              <a:t>Empirische Erkenntnisse und Perspektiven zu Kinder- und Jugendfreizeiten. Weinheim und Basel: Beltz Juventa, S. 14-42.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1, S. 18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AAF587F-C578-4C07-BB8E-E2B877EBF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36" y="1391478"/>
            <a:ext cx="7920000" cy="484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40706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0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(2026): Grunddaten zu Freizeiten. Eine Re-Analyse der amtlichen Statistik. In: Ilg, Wolfgang / Dubiski, Judith (Hrsg.): Gute Reise – </a:t>
            </a:r>
            <a:br>
              <a:rPr lang="de-DE" kern="0" dirty="0"/>
            </a:br>
            <a:r>
              <a:rPr lang="de-DE" kern="0" dirty="0"/>
              <a:t>Empirische Erkenntnisse und Perspektiven zu Kinder- und Jugendfreizeiten. Weinheim und Basel: Beltz Juventa, S. 14-42.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2, S. 20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5A51D42-33C7-4E4C-A0D4-B9D50D3F66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7920000" cy="464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52478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341400"/>
            <a:ext cx="11788292" cy="43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>
            <a:defPPr>
              <a:defRPr lang="de-DE"/>
            </a:defPPr>
            <a:lvl1pPr marL="0" indent="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tabLst>
                <a:tab pos="11700000" algn="r"/>
              </a:tabLst>
              <a:defRPr kern="0">
                <a:latin typeface="+mn-lt"/>
              </a:defRPr>
            </a:lvl1pPr>
            <a:lvl2pPr marL="742950" indent="-285750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latin typeface="+mn-lt"/>
              </a:defRPr>
            </a:lvl2pPr>
            <a:lvl3pPr marL="1143000" indent="-228600" eaLnBrk="1" hangingPunct="1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latin typeface="+mn-lt"/>
              </a:defRPr>
            </a:lvl3pPr>
            <a:lvl4pPr marL="1600200" indent="-228600" eaLnBrk="1" hangingPunct="1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latin typeface="+mn-lt"/>
              </a:defRPr>
            </a:lvl4pPr>
            <a:lvl5pPr marL="2057400" indent="-228600" eaLnBrk="1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latin typeface="+mn-lt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latin typeface="+mn-lt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latin typeface="+mn-lt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latin typeface="+mn-lt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latin typeface="+mn-lt"/>
              </a:defRPr>
            </a:lvl9pPr>
          </a:lstStyle>
          <a:p>
            <a:r>
              <a:rPr lang="de-DE" sz="2100" dirty="0"/>
              <a:t>Quelle: Ilg, Wolfgang (2026): Grunddaten zu Freizeiten. Eine Re-Analyse der amtlichen Statistik. In: Ilg, Wolfgang / Dubiski, Judith (Hrsg.): Gute Reise – </a:t>
            </a:r>
          </a:p>
          <a:p>
            <a:r>
              <a:rPr lang="de-DE" sz="2100" dirty="0"/>
              <a:t>Empirische Erkenntnisse und Perspektiven zu Kinder- und Jugendfreizeiten. Weinheim und Basel: Beltz Juventa, S. 14-42. Open Access: </a:t>
            </a:r>
            <a:r>
              <a:rPr lang="de-DE" sz="2000" dirty="0">
                <a:hlinkClick r:id="rId2"/>
              </a:rPr>
              <a:t>www.freizeitenevaluation.de/gute-reise</a:t>
            </a:r>
            <a:r>
              <a:rPr lang="de-DE" sz="2000" dirty="0"/>
              <a:t> </a:t>
            </a:r>
            <a:r>
              <a:rPr lang="de-DE" sz="2100" dirty="0"/>
              <a:t>	Abbildung 3, S. 21</a:t>
            </a:r>
          </a:p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A7AF9C6-600B-4206-8A03-0229E21B1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867" y="1550507"/>
            <a:ext cx="7920000" cy="4790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88353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0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(2026): Grunddaten zu Freizeiten. Eine Re-Analyse der amtlichen Statistik. In: Ilg, Wolfgang / Dubiski, Judith (Hrsg.): Gute Reise – </a:t>
            </a:r>
            <a:br>
              <a:rPr lang="de-DE" kern="0" dirty="0"/>
            </a:br>
            <a:r>
              <a:rPr lang="de-DE" kern="0" dirty="0"/>
              <a:t>Empirische Erkenntnisse und Perspektiven zu Kinder- und Jugendfreizeiten. Weinheim und Basel: Beltz Juventa, S. 14-42.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4, S. 22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92B506D-21CA-4F05-ADFF-D3AA28698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458888"/>
            <a:ext cx="7920000" cy="481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65979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0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(2026): Grunddaten zu Freizeiten. Eine Re-Analyse der amtlichen Statistik. In: Ilg, Wolfgang / Dubiski, Judith (Hrsg.): Gute Reise – </a:t>
            </a:r>
            <a:br>
              <a:rPr lang="de-DE" kern="0" dirty="0"/>
            </a:br>
            <a:r>
              <a:rPr lang="de-DE" kern="0" dirty="0"/>
              <a:t>Empirische Erkenntnisse und Perspektiven zu Kinder- und Jugendfreizeiten. Weinheim und Basel: Beltz Juventa, S. 14-42.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5, S. </a:t>
            </a:r>
            <a:r>
              <a:rPr lang="de-DE" kern="0"/>
              <a:t>23</a:t>
            </a:r>
            <a:endParaRPr lang="de-DE" kern="0" dirty="0"/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148A51F-38AE-4C0C-AFE0-1C5B2DD23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604" y="1458888"/>
            <a:ext cx="7920000" cy="487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58039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0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(2026): Grunddaten zu Freizeiten. Eine Re-Analyse der amtlichen Statistik. In: Ilg, Wolfgang / Dubiski, Judith (Hrsg.): Gute Reise – </a:t>
            </a:r>
            <a:br>
              <a:rPr lang="de-DE" kern="0" dirty="0"/>
            </a:br>
            <a:r>
              <a:rPr lang="de-DE" kern="0" dirty="0"/>
              <a:t>Empirische Erkenntnisse und Perspektiven zu Kinder- und Jugendfreizeiten. Weinheim und Basel: Beltz Juventa, S. 14-42. Open Access: </a:t>
            </a:r>
            <a:r>
              <a:rPr lang="de-DE" kern="0" dirty="0">
                <a:hlinkClick r:id="rId3"/>
              </a:rPr>
              <a:t>www.freizeitenevaluation.de/gute-reise</a:t>
            </a:r>
            <a:r>
              <a:rPr lang="de-DE" kern="0" dirty="0"/>
              <a:t> 	Abbildung 6, S. 25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BF54A4A-5537-604D-7B68-3B607381FD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41" y="1217520"/>
            <a:ext cx="8517702" cy="492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58164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0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(2026): Grunddaten zu Freizeiten. Eine Re-Analyse der amtlichen Statistik. In: Ilg, Wolfgang / Dubiski, Judith (Hrsg.): Gute Reise – </a:t>
            </a:r>
            <a:br>
              <a:rPr lang="de-DE" kern="0" dirty="0"/>
            </a:br>
            <a:r>
              <a:rPr lang="de-DE" kern="0" dirty="0"/>
              <a:t>Empirische Erkenntnisse und Perspektiven zu Kinder- und Jugendfreizeiten. Weinheim und Basel: Beltz Juventa, S. 14-42.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7, S. 26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32E7712-E525-DAE8-38F3-CA96ABF2F1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8674967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12965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0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(2026): Grunddaten zu Freizeiten. Eine Re-Analyse der amtlichen Statistik. In: Ilg, Wolfgang / Dubiski, Judith (Hrsg.): Gute Reise – </a:t>
            </a:r>
            <a:br>
              <a:rPr lang="de-DE" kern="0" dirty="0"/>
            </a:br>
            <a:r>
              <a:rPr lang="de-DE" kern="0" dirty="0"/>
              <a:t>Empirische Erkenntnisse und Perspektiven zu Kinder- und Jugendfreizeiten. Weinheim und Basel: Beltz Juventa, S. 14-42. Open Access: </a:t>
            </a:r>
            <a:r>
              <a:rPr lang="de-DE" kern="0" dirty="0">
                <a:hlinkClick r:id="rId3"/>
              </a:rPr>
              <a:t>www.freizeitenevaluation.de/gute-reise</a:t>
            </a:r>
            <a:r>
              <a:rPr lang="de-DE" kern="0" dirty="0"/>
              <a:t> 	Abbildung 8, S. 27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278B864-6336-B14B-7E41-F3541D1F7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42" y="1196976"/>
            <a:ext cx="8311742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80495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0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(2026): Grunddaten zu Freizeiten. Eine Re-Analyse der amtlichen Statistik. In: Ilg, Wolfgang / Dubiski, Judith (Hrsg.): Gute Reise – </a:t>
            </a:r>
            <a:br>
              <a:rPr lang="de-DE" kern="0" dirty="0"/>
            </a:br>
            <a:r>
              <a:rPr lang="de-DE" kern="0" dirty="0"/>
              <a:t>Empirische Erkenntnisse und Perspektiven zu Kinder- und Jugendfreizeiten. Weinheim und Basel: Beltz Juventa, S. 14-42.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9, S. 27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517CF51-CE34-1EBF-F96F-549BCBBAA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5"/>
            <a:ext cx="8319455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10822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0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(2026): Grunddaten zu Freizeiten. Eine Re-Analyse der amtlichen Statistik. In: Ilg, Wolfgang / Dubiski, Judith (Hrsg.): Gute Reise – </a:t>
            </a:r>
            <a:br>
              <a:rPr lang="de-DE" kern="0" dirty="0"/>
            </a:br>
            <a:r>
              <a:rPr lang="de-DE" kern="0" dirty="0"/>
              <a:t>Empirische Erkenntnisse und Perspektiven zu Kinder- und Jugendfreizeiten. Weinheim und Basel: Beltz Juventa, S. 14-42.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10, S. 28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79F1A71-DA97-08D4-0329-E495870E5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5"/>
            <a:ext cx="8032460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5451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0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(2026): Grunddaten zu Freizeiten. Eine Re-Analyse der amtlichen Statistik. In: Ilg, Wolfgang / Dubiski, Judith (Hrsg.): Gute Reise – </a:t>
            </a:r>
            <a:br>
              <a:rPr lang="de-DE" kern="0" dirty="0"/>
            </a:br>
            <a:r>
              <a:rPr lang="de-DE" kern="0" dirty="0"/>
              <a:t>Empirische Erkenntnisse und Perspektiven zu Kinder- und Jugendfreizeiten. Weinheim und Basel: Beltz Juventa, S. 14-42.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11, S. 29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294D8E3-6A5E-CEB4-CC8C-ECCB99575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2" y="1196976"/>
            <a:ext cx="7467314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29812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0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(2026): Grunddaten zu Freizeiten. Eine Re-Analyse der amtlichen Statistik. In: Ilg, Wolfgang / Dubiski, Judith (Hrsg.): Gute Reise – </a:t>
            </a:r>
            <a:br>
              <a:rPr lang="de-DE" kern="0" dirty="0"/>
            </a:br>
            <a:r>
              <a:rPr lang="de-DE" kern="0" dirty="0"/>
              <a:t>Empirische Erkenntnisse und Perspektiven zu Kinder- und Jugendfreizeiten. Weinheim und Basel: Beltz Juventa, S. 14-42.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12, S. 30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467265E-15C6-5F02-DD8B-06AF2767F2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7342518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13518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0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(2026): Grunddaten zu Freizeiten. Eine Re-Analyse der amtlichen Statistik. In: Ilg, Wolfgang / Dubiski, Judith (Hrsg.): Gute Reise – </a:t>
            </a:r>
            <a:br>
              <a:rPr lang="de-DE" kern="0" dirty="0"/>
            </a:br>
            <a:r>
              <a:rPr lang="de-DE" kern="0" dirty="0"/>
              <a:t>Empirische Erkenntnisse und Perspektiven zu Kinder- und Jugendfreizeiten. Weinheim und Basel: Beltz Juventa, S. 14-42.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13, S. 31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52FAF92-8E18-357D-73F0-DF48DC6B63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77637"/>
            <a:ext cx="6374260" cy="632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38082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0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(2026): Grunddaten zu Freizeiten. Eine Re-Analyse der amtlichen Statistik. In: Ilg, Wolfgang / Dubiski, Judith (Hrsg.): Gute Reise – </a:t>
            </a:r>
            <a:br>
              <a:rPr lang="de-DE" kern="0" dirty="0"/>
            </a:br>
            <a:r>
              <a:rPr lang="de-DE" kern="0" dirty="0"/>
              <a:t>Empirische Erkenntnisse und Perspektiven zu Kinder- und Jugendfreizeiten. Weinheim und Basel: Beltz Juventa, S. 14-42.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14, S. 38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C7ACC5A-D109-21BD-D741-25BC5D4C4A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297229"/>
            <a:ext cx="9820359" cy="610357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1750539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0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(2026): Grunddaten zu Freizeiten. Eine Re-Analyse der amtlichen Statistik. In: Ilg, Wolfgang / Dubiski, Judith (Hrsg.): Gute Reise – </a:t>
            </a:r>
            <a:br>
              <a:rPr lang="de-DE" kern="0" dirty="0"/>
            </a:br>
            <a:r>
              <a:rPr lang="de-DE" kern="0" dirty="0"/>
              <a:t>Empirische Erkenntnisse und Perspektiven zu Kinder- und Jugendfreizeiten. Weinheim und Basel: Beltz Juventa, S. 14-42.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15, S. 39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7B6B96E-1EA0-B4AD-3A6F-999514113A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1" y="320040"/>
            <a:ext cx="10871486" cy="608076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93958972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Standardfolie">
  <a:themeElements>
    <a:clrScheme name="Normal W Ilg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Normal W Il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Normal W Ilg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mal W Ilg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mal W Ilg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mal W Ilg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mal W Ilg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mal W Ilg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mal W Ilg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_Standard WI EHL - 16 zu 9 (neueres Format).potx" id="{3CACE2D2-FFFC-4BEE-8500-EF2A63C25B4F}" vid="{7EF5B369-6EE9-43C2-A65E-200450710432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9ba6421-2ab4-4387-af37-dc6435b90395">
      <Terms xmlns="http://schemas.microsoft.com/office/infopath/2007/PartnerControls"/>
    </lcf76f155ced4ddcb4097134ff3c332f>
    <TaxCatchAll xmlns="7e8da8e8-5316-4ed6-b25c-7adbf0b3892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FC6E40352677A43A6B1F0BC2D70DCA9" ma:contentTypeVersion="16" ma:contentTypeDescription="Ein neues Dokument erstellen." ma:contentTypeScope="" ma:versionID="8ca52b301b70a5b45eea47819be1e380">
  <xsd:schema xmlns:xsd="http://www.w3.org/2001/XMLSchema" xmlns:xs="http://www.w3.org/2001/XMLSchema" xmlns:p="http://schemas.microsoft.com/office/2006/metadata/properties" xmlns:ns2="09ba6421-2ab4-4387-af37-dc6435b90395" xmlns:ns3="7e8da8e8-5316-4ed6-b25c-7adbf0b38928" targetNamespace="http://schemas.microsoft.com/office/2006/metadata/properties" ma:root="true" ma:fieldsID="1aeb2b0c2a2f641685a7babb464f127b" ns2:_="" ns3:_="">
    <xsd:import namespace="09ba6421-2ab4-4387-af37-dc6435b90395"/>
    <xsd:import namespace="7e8da8e8-5316-4ed6-b25c-7adbf0b389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ba6421-2ab4-4387-af37-dc6435b903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7" nillable="true" ma:taxonomy="true" ma:internalName="lcf76f155ced4ddcb4097134ff3c332f" ma:taxonomyFieldName="MediaServiceImageTags" ma:displayName="Bildmarkierungen" ma:readOnly="false" ma:fieldId="{5cf76f15-5ced-4ddc-b409-7134ff3c332f}" ma:taxonomyMulti="true" ma:sspId="f5f70966-73cd-4479-9337-dae58bf5af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8da8e8-5316-4ed6-b25c-7adbf0b38928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cf010ac-6ae9-4966-b74b-a8ed330392e6}" ma:internalName="TaxCatchAll" ma:showField="CatchAllData" ma:web="7e8da8e8-5316-4ed6-b25c-7adbf0b389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AA56EE-CA6B-4D94-B90D-9BEB0E46A179}">
  <ds:schemaRefs>
    <ds:schemaRef ds:uri="http://schemas.microsoft.com/office/2006/metadata/properties"/>
    <ds:schemaRef ds:uri="http://schemas.microsoft.com/office/infopath/2007/PartnerControls"/>
    <ds:schemaRef ds:uri="8da32aa6-ee6d-42b4-bc0e-7bbf5f589a38"/>
    <ds:schemaRef ds:uri="3c48029c-b0e0-49af-863d-40ace7f45f23"/>
    <ds:schemaRef ds:uri="09ba6421-2ab4-4387-af37-dc6435b90395"/>
    <ds:schemaRef ds:uri="7e8da8e8-5316-4ed6-b25c-7adbf0b38928"/>
  </ds:schemaRefs>
</ds:datastoreItem>
</file>

<file path=customXml/itemProps2.xml><?xml version="1.0" encoding="utf-8"?>
<ds:datastoreItem xmlns:ds="http://schemas.openxmlformats.org/officeDocument/2006/customXml" ds:itemID="{B9301FE4-327E-41E9-9E1B-C0EED6A5A5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20C53C-D449-4250-ACEB-1EA2488839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ba6421-2ab4-4387-af37-dc6435b90395"/>
    <ds:schemaRef ds:uri="7e8da8e8-5316-4ed6-b25c-7adbf0b389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_Standard WI EHL</Template>
  <TotalTime>0</TotalTime>
  <Words>1066</Words>
  <PresentationFormat>Breitbild</PresentationFormat>
  <Paragraphs>18</Paragraphs>
  <Slides>15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9" baseType="lpstr">
      <vt:lpstr>Arial</vt:lpstr>
      <vt:lpstr>Tahoma</vt:lpstr>
      <vt:lpstr>Wingdings</vt:lpstr>
      <vt:lpstr>Standardfolie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2026-06-15T06:42:12Z</dcterms:created>
  <dcterms:modified xsi:type="dcterms:W3CDTF">2026-06-17T08:16:15Z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0x010100DFC6E40352677A43A6B1F0BC2D70DCA9</vt:lpwstr>
  </property>
  <property fmtid="{D5CDD505-2E9C-101B-9397-08002B2CF9AE}" pid="3" name="xd_ProgID">
    <vt:lpwstr/>
  </property>
  <property fmtid="{D5CDD505-2E9C-101B-9397-08002B2CF9AE}" pid="4" name="MediaServiceImageTags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</Properties>
</file>