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30"/>
  </p:notesMasterIdLst>
  <p:handoutMasterIdLst>
    <p:handoutMasterId r:id="rId31"/>
  </p:handoutMasterIdLst>
  <p:sldIdLst>
    <p:sldId id="290" r:id="rId5"/>
    <p:sldId id="289" r:id="rId6"/>
    <p:sldId id="291" r:id="rId7"/>
    <p:sldId id="292" r:id="rId8"/>
    <p:sldId id="296" r:id="rId9"/>
    <p:sldId id="297" r:id="rId10"/>
    <p:sldId id="298" r:id="rId11"/>
    <p:sldId id="299" r:id="rId12"/>
    <p:sldId id="300" r:id="rId13"/>
    <p:sldId id="301" r:id="rId14"/>
    <p:sldId id="293" r:id="rId15"/>
    <p:sldId id="294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295" r:id="rId26"/>
    <p:sldId id="302" r:id="rId27"/>
    <p:sldId id="312" r:id="rId28"/>
    <p:sldId id="313" r:id="rId29"/>
  </p:sldIdLst>
  <p:sldSz cx="12192000" cy="6858000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E885"/>
    <a:srgbClr val="FFCC99"/>
    <a:srgbClr val="FF5050"/>
    <a:srgbClr val="CCCCFF"/>
    <a:srgbClr val="00FF00"/>
    <a:srgbClr val="99FF66"/>
    <a:srgbClr val="66FF66"/>
    <a:srgbClr val="CC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2" autoAdjust="0"/>
    <p:restoredTop sz="59563" autoAdjust="0"/>
  </p:normalViewPr>
  <p:slideViewPr>
    <p:cSldViewPr snapToGrid="0">
      <p:cViewPr varScale="1">
        <p:scale>
          <a:sx n="91" d="100"/>
          <a:sy n="91" d="100"/>
        </p:scale>
        <p:origin x="274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8" d="100"/>
          <a:sy n="138" d="100"/>
        </p:scale>
        <p:origin x="1186" y="12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1E86F-18B8-4568-8FDD-E6F225BBCD4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17.06.2026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E66A7-E737-4209-8DFA-5296C9A716C2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73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fld id="{23C97FC0-FE67-48BF-A7BD-C24D40F5CD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41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afik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55679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1843" y="1"/>
            <a:ext cx="1066055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842" y="1484312"/>
            <a:ext cx="11868316" cy="514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Klicken</a:t>
            </a:r>
            <a:r>
              <a:rPr lang="en-US" dirty="0"/>
              <a:t> Sie, um die </a:t>
            </a:r>
            <a:r>
              <a:rPr lang="en-US" dirty="0" err="1"/>
              <a:t>Formate</a:t>
            </a:r>
            <a:r>
              <a:rPr lang="en-US" dirty="0"/>
              <a:t> des </a:t>
            </a:r>
            <a:r>
              <a:rPr lang="en-US" dirty="0" err="1"/>
              <a:t>Vorlagentextes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Ebene</a:t>
            </a:r>
          </a:p>
          <a:p>
            <a:pPr lvl="2"/>
            <a:r>
              <a:rPr lang="en-US" dirty="0" err="1"/>
              <a:t>Dritte</a:t>
            </a:r>
            <a:r>
              <a:rPr lang="en-US" dirty="0"/>
              <a:t> Ebene</a:t>
            </a:r>
          </a:p>
          <a:p>
            <a:pPr lvl="3"/>
            <a:r>
              <a:rPr lang="en-US" dirty="0" err="1"/>
              <a:t>Vierte</a:t>
            </a:r>
            <a:r>
              <a:rPr lang="en-US" dirty="0"/>
              <a:t> Ebene</a:t>
            </a:r>
          </a:p>
          <a:p>
            <a:pPr lvl="4"/>
            <a:r>
              <a:rPr lang="en-US" dirty="0" err="1"/>
              <a:t>Fünfte</a:t>
            </a:r>
            <a:r>
              <a:rPr lang="en-US" dirty="0"/>
              <a:t>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8557734-779F-429C-87BD-DF5CDE0491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15" y="25879"/>
            <a:ext cx="764675" cy="11710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/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freizeitenevaluation.de/gute-reis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Abbildungen und Tabellen „Gute Reise“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6F83A18-659F-41A1-B566-41138BE07600}"/>
              </a:ext>
            </a:extLst>
          </p:cNvPr>
          <p:cNvSpPr txBox="1">
            <a:spLocks/>
          </p:cNvSpPr>
          <p:nvPr/>
        </p:nvSpPr>
        <p:spPr>
          <a:xfrm>
            <a:off x="161842" y="1484312"/>
            <a:ext cx="11868316" cy="514177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kern="0" dirty="0"/>
              <a:t>Hinweise</a:t>
            </a:r>
          </a:p>
          <a:p>
            <a:r>
              <a:rPr lang="de-DE" kern="0" dirty="0"/>
              <a:t>Für die Beiträge „Grunddaten zu Freizeiten“ (amtliche Statistik) und „Panelstudie“ liegen eigene Powerpoint-Dateien vor, jeweils getrennt für Abbildungen und Tabellen</a:t>
            </a:r>
          </a:p>
          <a:p>
            <a:r>
              <a:rPr lang="de-DE" kern="0" dirty="0"/>
              <a:t>Die Abbildungen und Tabellen aller andern Beiträge sind in der vorliegenden Powerpoint zusammengestellt.</a:t>
            </a:r>
          </a:p>
          <a:p>
            <a:r>
              <a:rPr lang="de-DE" kern="0" dirty="0"/>
              <a:t>Alle Powerpoint-Dateien können frei verwendet werden. Sie stehen unter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zum Download bereit - ebenso wie das frei </a:t>
            </a:r>
            <a:r>
              <a:rPr lang="de-DE" kern="0"/>
              <a:t>verfügbare Buch.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346022623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Tabelle ##, S. ##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6E1E74-167A-47F5-B8C8-BF7DA66D9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346433"/>
            <a:ext cx="4320000" cy="585317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C78D524-7037-4654-AA54-84068497D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278" y="928434"/>
            <a:ext cx="4320000" cy="276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049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62376F-EFC3-4A1C-8F2C-8F52EA6D6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530333"/>
            <a:ext cx="8184589" cy="29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6855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1, S. 188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002356-4275-467E-9AFC-6A092134E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499549"/>
            <a:ext cx="7920000" cy="426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3716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2, S. 189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D4773A-57B4-C28B-0155-2B8D275E2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417391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1112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3, S. 190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7F7EBA-B1AE-2414-D59A-8EF215C31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4223153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084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1, S. 191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2B1789-1C30-4980-25C9-8913FF76B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502085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6268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2, S. 194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B1A8DD1-3AAF-BC28-4C3D-F6A5FD39B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10660557" cy="315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672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3, S. 195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15532E-7892-88C6-A3FF-8974288D6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046213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9748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4, S. 196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628F5B-4E56-BE3B-7D77-4D264E65C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10660557" cy="323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9582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1E11AF5-2351-4E4C-9661-30016BBD6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0543"/>
            <a:ext cx="8710415" cy="269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184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1, S. 227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DC5619-8E31-C9BC-D3CA-34AC1AF0E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6864621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2645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1, S. 228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BF0EED2-5867-5AEF-5CC2-29869DBD7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485453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3906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2, S. 229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27FD0A-3487-F725-3D86-B571509B0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026541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5742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3, S. 230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328B75B-F3A1-BB00-07DC-87391850D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02905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3818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4, S. 231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91F523-88B7-CB6B-7515-4D11392FD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990646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3115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5, S. 232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98ADF3-5429-673C-0EC8-84F96F1AA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733108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48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6, S. 232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5772D2-26AE-10F8-8289-66F5FAC51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9033657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3949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7, S. 233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CB17EA-A4DD-B3F9-B9CE-4BEA5FC3C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9055702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8666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8, S. 235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F2F124-E746-3248-095A-C469DDE48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8898590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9645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Abbildung 9, S. 236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91B7F3-7B0A-68CD-D1DF-02A68AB01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196975"/>
            <a:ext cx="8846501" cy="52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7862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A76F1D-EE09-4ADA-835D-E925FD111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976"/>
            <a:ext cx="8710415" cy="32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1765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1, S. 245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B29464-5193-4AEA-9B5C-B84459F7B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0" y="1209578"/>
            <a:ext cx="10660557" cy="494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9659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2, S. 247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087DB7A-9BF6-D841-585B-BE83D209B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6"/>
            <a:ext cx="10660556" cy="406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3713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035C2-AB17-499C-8B95-665EEAFF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CE6A46-EC16-414F-ADAF-A8538B3AF73F}"/>
              </a:ext>
            </a:extLst>
          </p:cNvPr>
          <p:cNvSpPr txBox="1">
            <a:spLocks/>
          </p:cNvSpPr>
          <p:nvPr/>
        </p:nvSpPr>
        <p:spPr bwMode="auto">
          <a:xfrm>
            <a:off x="161841" y="6400801"/>
            <a:ext cx="11868317" cy="3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11700000" algn="r"/>
              </a:tabLst>
            </a:pPr>
            <a:r>
              <a:rPr lang="de-DE" kern="0" dirty="0"/>
              <a:t>Quelle: Ilg, Wolfgang / Dubiski, Judith (Hrsg.) (2026): Gute Reise – Empirische Erkenntnisse und Perspektiven zu Kinder- und Jugendfreizeiten. </a:t>
            </a:r>
            <a:br>
              <a:rPr lang="de-DE" kern="0" dirty="0"/>
            </a:br>
            <a:r>
              <a:rPr lang="de-DE" kern="0" dirty="0"/>
              <a:t>Weinheim und Basel: Beltz Juventa, Open Access: </a:t>
            </a:r>
            <a:r>
              <a:rPr lang="de-DE" kern="0" dirty="0">
                <a:hlinkClick r:id="rId2"/>
              </a:rPr>
              <a:t>www.freizeitenevaluation.de/gute-reise</a:t>
            </a:r>
            <a:r>
              <a:rPr lang="de-DE" kern="0" dirty="0"/>
              <a:t> 	Tabelle 3, S. 247</a:t>
            </a:r>
          </a:p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61BFA19-16F3-E375-AFBA-1962B9E41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1" y="1196975"/>
            <a:ext cx="10660556" cy="423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1431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andardfolie">
  <a:themeElements>
    <a:clrScheme name="Normal W Ilg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Normal W Il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Normal W Ilg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mal W Ilg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mal W Ilg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Standard WI EHL - 16 zu 9 (neueres Format).potx" id="{3CACE2D2-FFFC-4BEE-8500-EF2A63C25B4F}" vid="{7EF5B369-6EE9-43C2-A65E-200450710432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ba6421-2ab4-4387-af37-dc6435b90395">
      <Terms xmlns="http://schemas.microsoft.com/office/infopath/2007/PartnerControls"/>
    </lcf76f155ced4ddcb4097134ff3c332f>
    <TaxCatchAll xmlns="7e8da8e8-5316-4ed6-b25c-7adbf0b3892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FC6E40352677A43A6B1F0BC2D70DCA9" ma:contentTypeVersion="16" ma:contentTypeDescription="Ein neues Dokument erstellen." ma:contentTypeScope="" ma:versionID="8ca52b301b70a5b45eea47819be1e380">
  <xsd:schema xmlns:xsd="http://www.w3.org/2001/XMLSchema" xmlns:xs="http://www.w3.org/2001/XMLSchema" xmlns:p="http://schemas.microsoft.com/office/2006/metadata/properties" xmlns:ns2="09ba6421-2ab4-4387-af37-dc6435b90395" xmlns:ns3="7e8da8e8-5316-4ed6-b25c-7adbf0b38928" targetNamespace="http://schemas.microsoft.com/office/2006/metadata/properties" ma:root="true" ma:fieldsID="1aeb2b0c2a2f641685a7babb464f127b" ns2:_="" ns3:_="">
    <xsd:import namespace="09ba6421-2ab4-4387-af37-dc6435b90395"/>
    <xsd:import namespace="7e8da8e8-5316-4ed6-b25c-7adbf0b389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a6421-2ab4-4387-af37-dc6435b90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f5f70966-73cd-4479-9337-dae58bf5a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da8e8-5316-4ed6-b25c-7adbf0b3892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cf010ac-6ae9-4966-b74b-a8ed330392e6}" ma:internalName="TaxCatchAll" ma:showField="CatchAllData" ma:web="7e8da8e8-5316-4ed6-b25c-7adbf0b389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AA56EE-CA6B-4D94-B90D-9BEB0E46A179}">
  <ds:schemaRefs>
    <ds:schemaRef ds:uri="http://schemas.microsoft.com/office/2006/metadata/properties"/>
    <ds:schemaRef ds:uri="http://schemas.microsoft.com/office/infopath/2007/PartnerControls"/>
    <ds:schemaRef ds:uri="8da32aa6-ee6d-42b4-bc0e-7bbf5f589a38"/>
    <ds:schemaRef ds:uri="3c48029c-b0e0-49af-863d-40ace7f45f23"/>
    <ds:schemaRef ds:uri="09ba6421-2ab4-4387-af37-dc6435b90395"/>
    <ds:schemaRef ds:uri="7e8da8e8-5316-4ed6-b25c-7adbf0b38928"/>
  </ds:schemaRefs>
</ds:datastoreItem>
</file>

<file path=customXml/itemProps2.xml><?xml version="1.0" encoding="utf-8"?>
<ds:datastoreItem xmlns:ds="http://schemas.openxmlformats.org/officeDocument/2006/customXml" ds:itemID="{B9301FE4-327E-41E9-9E1B-C0EED6A5A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20C53C-D449-4250-ACEB-1EA2488839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ba6421-2ab4-4387-af37-dc6435b90395"/>
    <ds:schemaRef ds:uri="7e8da8e8-5316-4ed6-b25c-7adbf0b389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_Standard WI EHL</Template>
  <TotalTime>0</TotalTime>
  <Words>1307</Words>
  <PresentationFormat>Breitbild</PresentationFormat>
  <Paragraphs>29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9" baseType="lpstr">
      <vt:lpstr>Arial</vt:lpstr>
      <vt:lpstr>Tahoma</vt:lpstr>
      <vt:lpstr>Wingdings</vt:lpstr>
      <vt:lpstr>Standardfolie</vt:lpstr>
      <vt:lpstr>Abbildungen und Tabellen „Gute Reise“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2026-06-15T06:42:12Z</dcterms:created>
  <dcterms:modified xsi:type="dcterms:W3CDTF">2026-06-17T08:11:33Z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0x010100DFC6E40352677A43A6B1F0BC2D70DCA9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